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3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9-06-10T16:19:28.68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13271 6623 0,'25'0'421,"24"0"-405,1 25-16,-25-25 16,74 24 15,-74-24-15,24 0 15,-24 0 0,-25 25 0,25-25 1,0 0 14,0 0-30,-1 0 15,1 0-15,74 0 15,-24 0-15,-26 0 15,1 0 0,-25 0-31,74 0 16,-74 0 15,24 0-15,26 25 15,24-25 0,-25 25-15,-24-25 15,49 0 0,1 0-15,-51 0 15,1 25 16,99-25-31,-50 0 15,-74 0 0,24 0-15,-24 0-16,99 0 31,0 0-15,-74 0 15,-26 0 0,76 0 1,-26 0-17,25 0 16,-24 0-15,-26 0-16,26 0 31,98 0-15,-24 0 15,-124 0 0,74 0-15,273 0 15,-148 0-15,-150 0 15,0 0 0,50 0-15,-24 0 15,-26 0 1,-24 0-17,148 0 16,1 0-15,-26 0 15,-24 0 1,25 0-17,-1 0 16,-49 0-15,-25 0 15,26 0 1,147 0-17,-123 0 16,-50 0-15,50 24 15,223-24 1,-198 0-17,-100 0 16,174 0 1,0 0-17,-148 0 17,-100 25-17,198-25 16,25 0 1,-148 0-17,-50 0 17,49 0-17,50 0 16,-25-25 1,-74 25-32,25 0 15,173 0 17,-25-24-17,-148-1 1,49 25 15,-49 0 0,-25 0-15,24-25 15,50 25 0,-24-25-15,49 0 15,-25 25-15,-74-24 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9-06-10T16:19:31.36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10542 7243 0,'50'0'125,"0"0"-125,74 0 16,-50 0 0,25 0-16,124 0 31,-123 0-16,-1 0 17,-25 25-32,100-25 31,-50 0 0,-50 0 16,75 0-16,-50 0-15,-49 0 15,74 0 0,99 0-15,-173 0-16,0 0 31,74 0-15,99 0 15,-74 0 0,49 0-15,25 0 15,-123 0 1,-26 0-17,149 25 16,100-25-15,-150 0 15,-148 0-15,49 0 15,199 0 0,-198 0-31,-26 0 16,-49-25 15,174 25 1,24 0-17,-173 0 16,50 0 16,-1 0-31,-24 0 15,-1 0 0,26 0-31,-1 0 32,-49-25-17,0 0 32,0 25-31,-25-25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9-06-10T16:19:34.22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18926 8458 0,'50'0'141,"24"25"-125,50-25-16,0 0 31,0 0-31,149 0 31,-174 25-15,-49-25 15,74 0 0,75 25-15,-150-25 15,1 25 16,24-25-47,125 0 31,-175 0-15,26 0 15,173 0-15,149 0 15,-248 0 0,-99 0-15,273 0 15,-75 0 0,-149 0-15,-24 0 15,124 0-15,49 0 15,-149 0 0,-49 0-15,124 0 15,0 0-15,-124 0 15,24 0 0,-24 0-15,0 0 31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9-06-10T16:19:36.50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10468 9029 0,'25'0'94,"24"0"-79,26 0 1,24 0-16,-25 0 16,1 0-1,-50 0 17,74 0-1,124 0-16,-149 0-15,-24 0 16,0 0 15,99 0-15,-25 0 15,-100 0 0,1 0-15,149 0 15,74 0 1,-199 0-17,-24 0 1,124 0 15,99 0 0,-198 0-15,-25 0 15,24 0 0,26 0-15,-51 0 15,76 0-15,24 0 15,-100 0 0,26 0 16,-25 0-31,24 0 15,1 0 0,-25 0-31,24 0 47,75 25-15,-99-25-1,0 0 31,0 0-30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9-06-10T16:19:39.11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11411 12254 0,'0'-25'31,"0"0"0,24 25 63,1 0-94,50 0 15,-26 0-15,50 0 16,75 0 15,-124 0-31,-1 0 16,1 0 15,-25 0-31,24 0 16,1 0 15,24 50-15,125-26 15,-125-24-15,-49 25 15,124-25 0,-25 0-15,-99 0 15,24 25 0,100 0-15,0-25 15,-100 0-15,75 25 15,25-1 0,-99 1 0,49-25-15,50 0 15,-50 0-15,-24 0 15,98 0 0,26 0-15,-75 0 15,-75 0 1,75 25-17,0 0 16,-99-25-15,74 0 15,75 0 1,-124 0-17,-1 0 16,1 0-15,-1 0 15,-24-25 1,-25 0 30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9-06-10T16:19:46.3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11535 15156 0,'0'0'0,"-25"0"93,0 0-61,-25-25-17,1 25 1,24-25 0,-50 0 15,51 25 0,-1 0 0,25-25-15,-50 25 0,1 0-1,24-24 16,0-1 1,0 25-32,-99 0 15,0 0 17,75 0-1,-100 0-16,50 0 32,24 25-31,1-25 15,24 0-15,0 24 15,1-24 0,24 25-15,-25 25 15,26-25-15,-1-1 15,0 100-15,0-74 15,25-25-15,0 49 15,0-24 0,25 0-15,25 24 15,-1-24 0,-24-50 0,0 24-15,0 1 15,24-25-15,-49 25 15,25-25-15,0 0 15,25 0 0,-26 0-31,1 25 16,50-25 0,24 25 15,-50-1 0,1 1 0,0-25-15,-1 0 15,26 0 0,-1 25-15,0-25 15,26 25-15,-1-25 15,-74 0-15,-1 0 15,51 0 0,-25 0 1,-50-25-17,49 0 16,1 0-15,-25-24 15,-1 49 1,1-25-17,-25-25 16,0 26 1,0-26-17,0 0 17,0 26-17,-25-26 16,25 0 1,-24 26-17,24-26 1,-50 0 15,50 1 0,-25 24 16,25-25 0,-25 50-16,25-25-15</inkml:trace>
  <inkml:trace contextRef="#ctx0" brushRef="#br0" timeOffset="2030.203">9773 15875 0,'0'50'188,"25"-26"-173,-25 1 1,0 0-16,0 0 16,0 0 15,0 24-15,25-24 15,-25 0-16,0 0 17,25-25-32,-25 49 31,49 1-15,-49-1 15,25-24 0,0 0-15,0 25 15,-25-1-15,25-24 15,-25 0 0,0 0 125</inkml:trace>
  <inkml:trace contextRef="#ctx0" brushRef="#br0" timeOffset="3351.227">9575 16297 0,'0'-25'78,"0"0"16,25 25-79,0 0-15,24-25 32,-24 25-17,0 0 16,0 0 1,-1 0-17,-24-25 17,25 25 14,0 0-14,0 0-17,24 0 17,26 0-17,-26 0 16,1 0 1,-25 0-17,49 0 17,-24 0-17,-25 0 48</inkml:trace>
  <inkml:trace contextRef="#ctx0" brushRef="#br0" timeOffset="5325.196">10046 15925 0,'-25'24'203,"25"1"-172,0 0 63,-24 0-16,24 0-15,0-1-48,-25-24 1,25 25-1,0 0 32,-25-25-31,25 25 0,-25-25-1,25 25 79,-25-1-78,25 1 46,-24-25-31,24 25-15,0 0 31,0 0-47,-25-1 15,0 1 17,25 0-17,0 0 17,-25 0-1,0 0 0,25-1-15,-24-24-16,24 25 31,-25 0 16,25 0 15,0 0 110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9-06-10T16:20:05.8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13618 10319 0,'25'0'109,"0"0"-93,0 0-16,24 25 16,-24-25 15,0 0-15,24 0 15,-24 0-31,99 24 47,-74-24-32,-25 0 17,74 0-17,-50 0 1,-24 0 15,25 0 0,99 0-15,-25 0 15,-75 0 0,1 0 1,148 0-17,-74 0 17,0 0-1,149 0-16,-25 0 17,-148 0-17,-76 0 17,224 25-17,-49-25 16,-150 0 1,75 0 15,25 0-32,-25 0 16,-99 0-31,74 0 32,50 0-17,25 0 17,49 0-17,-74 0 16,-25 0 1,-75 0-17,224 0 17,-49 0-1,-175 0-16,1 0 17,247 0-17,76 0 17,-225 0-17,-98 0 16,223 0 1,49 0-1,-297-25-15,99 25 30,50 0-30,-75 0 15,-25 0 1,150 0-17,-100 0 1,99-24-1,-198 24 17,74 0-17,273 0 17,-124-25-17,-223 25 16,49 0 1,273-25-1,-322 25-15,0 0 15,50 0-16,49-25 17,-25 25-1,-50 0-15,-24 0 15,0 0 0,74-25-15,-49 25 15,-25 0-15,24 0 15,-24-24 31,0 24-30,0 0-17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BE895-C594-413B-9F3E-C2FFEEC613F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4ABE6-323C-4131-93EE-F7A195301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9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4ABE6-323C-4131-93EE-F7A195301D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1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customXml" Target="../ink/ink6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Video Production 101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Fall Curriculum </a:t>
            </a:r>
          </a:p>
        </p:txBody>
      </p:sp>
    </p:spTree>
    <p:extLst>
      <p:ext uri="{BB962C8B-B14F-4D97-AF65-F5344CB8AC3E}">
        <p14:creationId xmlns:p14="http://schemas.microsoft.com/office/powerpoint/2010/main" val="1632324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Equipment </a:t>
            </a:r>
            <a:r>
              <a:rPr lang="en-US"/>
              <a:t>and Fundamentals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80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 flipH="1">
            <a:off x="14748" y="0"/>
            <a:ext cx="9129252" cy="684693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18269"/>
            <a:ext cx="5943600" cy="868364"/>
          </a:xfrm>
        </p:spPr>
        <p:txBody>
          <a:bodyPr anchor="t"/>
          <a:lstStyle/>
          <a:p>
            <a:r>
              <a:rPr lang="en-US" dirty="0"/>
              <a:t>Before You Shoot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724400" y="838200"/>
            <a:ext cx="4038600" cy="4525963"/>
          </a:xfrm>
        </p:spPr>
        <p:txBody>
          <a:bodyPr>
            <a:normAutofit/>
          </a:bodyPr>
          <a:lstStyle/>
          <a:p>
            <a:endParaRPr lang="en-US" sz="1200" dirty="0"/>
          </a:p>
          <a:p>
            <a:r>
              <a:rPr lang="en-US" sz="1800" dirty="0"/>
              <a:t>Cameras, lenses, and tripods</a:t>
            </a:r>
          </a:p>
          <a:p>
            <a:r>
              <a:rPr lang="en-US" sz="1800" dirty="0"/>
              <a:t>Framing, focus, and exposure</a:t>
            </a:r>
          </a:p>
          <a:p>
            <a:r>
              <a:rPr lang="en-US" sz="1800" dirty="0"/>
              <a:t>Focal length and depth of field</a:t>
            </a:r>
          </a:p>
          <a:p>
            <a:r>
              <a:rPr lang="en-US" sz="1800" dirty="0"/>
              <a:t>Lighting, batteries, and other peripheral gear</a:t>
            </a:r>
          </a:p>
          <a:p>
            <a:r>
              <a:rPr lang="en-US" sz="1800" dirty="0"/>
              <a:t>Tape, cards, and storage</a:t>
            </a:r>
          </a:p>
          <a:p>
            <a:r>
              <a:rPr lang="en-US" sz="1800" dirty="0"/>
              <a:t>Video file formats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69573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1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13191"/>
              </p:ext>
            </p:extLst>
          </p:nvPr>
        </p:nvGraphicFramePr>
        <p:xfrm>
          <a:off x="457200" y="1600200"/>
          <a:ext cx="8229600" cy="4968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3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Cameras, lenses, and tripods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Introduction</a:t>
                      </a:r>
                      <a:r>
                        <a:rPr lang="en-US" sz="1400" baseline="0" dirty="0"/>
                        <a:t> to the various types of cameras used for television, film, and video production.</a:t>
                      </a:r>
                    </a:p>
                    <a:p>
                      <a:endParaRPr lang="en-US" sz="1400" baseline="0" dirty="0"/>
                    </a:p>
                    <a:p>
                      <a:r>
                        <a:rPr lang="en-US" sz="1400" dirty="0"/>
                        <a:t>Overview of lenses, their uses, their limitations, and how they affect the final shot.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Overview</a:t>
                      </a:r>
                      <a:r>
                        <a:rPr lang="en-US" sz="1400" baseline="0" dirty="0"/>
                        <a:t> of the basic studio and field equipment used to stabilize shots.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Tripods, monopods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Pedestals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Dollies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Jigs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2058">
                <a:tc>
                  <a:txBody>
                    <a:bodyPr/>
                    <a:lstStyle/>
                    <a:p>
                      <a:r>
                        <a:rPr lang="en-US" sz="1600" b="1" dirty="0"/>
                        <a:t>Framing, focus, and exposure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The</a:t>
                      </a:r>
                      <a:r>
                        <a:rPr lang="en-US" sz="1400" baseline="0" dirty="0"/>
                        <a:t> rule of thirds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Composition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Critical focus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Aperture and F-stop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Exposure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Focal length and depth of field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Lab: measuring</a:t>
                      </a:r>
                      <a:r>
                        <a:rPr lang="en-US" sz="1400" baseline="0" dirty="0"/>
                        <a:t> the focal length of various lenses, and creating various effects using depth of field.</a:t>
                      </a:r>
                    </a:p>
                    <a:p>
                      <a:endParaRPr lang="en-US" sz="1400" baseline="0" dirty="0"/>
                    </a:p>
                    <a:p>
                      <a:r>
                        <a:rPr lang="en-US" sz="1400" baseline="0" dirty="0"/>
                        <a:t>Review equipment check-out policies and procedure. Sign student agreements.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5C1A5474-C99A-452A-A1E2-41F18037106E}"/>
                  </a:ext>
                </a:extLst>
              </p14:cNvPr>
              <p14:cNvContentPartPr/>
              <p14:nvPr/>
            </p14:nvContentPartPr>
            <p14:xfrm>
              <a:off x="4777560" y="2384280"/>
              <a:ext cx="3429360" cy="7164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5C1A5474-C99A-452A-A1E2-41F18037106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61720" y="2320920"/>
                <a:ext cx="3460680" cy="19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910AC396-63D5-4F8F-ABA6-CB151F90790F}"/>
                  </a:ext>
                </a:extLst>
              </p14:cNvPr>
              <p14:cNvContentPartPr/>
              <p14:nvPr/>
            </p14:nvContentPartPr>
            <p14:xfrm>
              <a:off x="3795120" y="2589480"/>
              <a:ext cx="1866960" cy="3636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910AC396-63D5-4F8F-ABA6-CB151F90790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79280" y="2526120"/>
                <a:ext cx="1898280" cy="16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E7D4AF61-A7CC-4D0A-9C82-CAB12C506791}"/>
                  </a:ext>
                </a:extLst>
              </p14:cNvPr>
              <p14:cNvContentPartPr/>
              <p14:nvPr/>
            </p14:nvContentPartPr>
            <p14:xfrm>
              <a:off x="6813360" y="3044880"/>
              <a:ext cx="1438200" cy="3636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E7D4AF61-A7CC-4D0A-9C82-CAB12C50679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97520" y="2981520"/>
                <a:ext cx="1469520" cy="16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34A1D5A6-BECD-47ED-A556-B7A65D1C3EB5}"/>
                  </a:ext>
                </a:extLst>
              </p14:cNvPr>
              <p14:cNvContentPartPr/>
              <p14:nvPr/>
            </p14:nvContentPartPr>
            <p14:xfrm>
              <a:off x="3768480" y="3250440"/>
              <a:ext cx="1098720" cy="936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34A1D5A6-BECD-47ED-A556-B7A65D1C3EB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752640" y="3187080"/>
                <a:ext cx="113004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6D4A0EB1-DB22-453F-B2AB-DA97AC6B1289}"/>
                  </a:ext>
                </a:extLst>
              </p14:cNvPr>
              <p14:cNvContentPartPr/>
              <p14:nvPr/>
            </p14:nvContentPartPr>
            <p14:xfrm>
              <a:off x="4107960" y="4393440"/>
              <a:ext cx="1384200" cy="9864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6D4A0EB1-DB22-453F-B2AB-DA97AC6B1289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092120" y="4330080"/>
                <a:ext cx="1415520" cy="22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4590B449-CBDB-4E68-936E-2199CC804E9D}"/>
                  </a:ext>
                </a:extLst>
              </p14:cNvPr>
              <p14:cNvContentPartPr/>
              <p14:nvPr/>
            </p14:nvContentPartPr>
            <p14:xfrm>
              <a:off x="3447000" y="5402520"/>
              <a:ext cx="723600" cy="56304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4590B449-CBDB-4E68-936E-2199CC804E9D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437640" y="5393160"/>
                <a:ext cx="742320" cy="58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4313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2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7165344"/>
              </p:ext>
            </p:extLst>
          </p:nvPr>
        </p:nvGraphicFramePr>
        <p:xfrm>
          <a:off x="457200" y="2057400"/>
          <a:ext cx="8229600" cy="43281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Lighting, batteries, and other peripheral gear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Overview</a:t>
                      </a:r>
                      <a:r>
                        <a:rPr lang="en-US" sz="1400" baseline="0" dirty="0"/>
                        <a:t> of lighting equipment and concepts.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Fixtures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Reflectors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Diffusers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Filters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Color temperature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Care</a:t>
                      </a:r>
                      <a:r>
                        <a:rPr lang="en-US" sz="1400" baseline="0" dirty="0"/>
                        <a:t> and use of batteries. Effects of temperature on charge.</a:t>
                      </a:r>
                    </a:p>
                    <a:p>
                      <a:endParaRPr lang="en-US" sz="1400" baseline="0" dirty="0"/>
                    </a:p>
                    <a:p>
                      <a:r>
                        <a:rPr lang="en-US" sz="1400" baseline="0" dirty="0"/>
                        <a:t>Mics, cables, and stands.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Tape, cards, and storage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Overview of video storage.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Film and its various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formats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 tape-MiniDV, DVC Pro, etc.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SDI and other memory cards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External storage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Video file formats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Overview of common formats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Frames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frame rates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Aspect ratios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0D18C247-FDCD-4546-8AD6-215B877AFAB6}"/>
                  </a:ext>
                </a:extLst>
              </p14:cNvPr>
              <p14:cNvContentPartPr/>
              <p14:nvPr/>
            </p14:nvContentPartPr>
            <p14:xfrm>
              <a:off x="4902480" y="3679200"/>
              <a:ext cx="3268800" cy="6264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0D18C247-FDCD-4546-8AD6-215B877AFAB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86640" y="3615840"/>
                <a:ext cx="3300120" cy="18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6032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27" b="24727"/>
          <a:stretch>
            <a:fillRect/>
          </a:stretch>
        </p:blipFill>
        <p:spPr>
          <a:xfrm>
            <a:off x="0" y="0"/>
            <a:ext cx="9144000" cy="6858002"/>
          </a:xfr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6088" y="4572000"/>
            <a:ext cx="5711824" cy="895350"/>
          </a:xfrm>
        </p:spPr>
        <p:txBody>
          <a:bodyPr/>
          <a:lstStyle/>
          <a:p>
            <a:r>
              <a:rPr lang="en-US" dirty="0"/>
              <a:t>Fin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Up</a:t>
            </a:r>
            <a:r>
              <a:rPr lang="en-US"/>
              <a:t> next: shooting, importing, and editing your video.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8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165</TotalTime>
  <Words>264</Words>
  <Application>Microsoft Office PowerPoint</Application>
  <PresentationFormat>On-screen Show (4:3)</PresentationFormat>
  <Paragraphs>59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Courier New</vt:lpstr>
      <vt:lpstr>Palatino Linotype</vt:lpstr>
      <vt:lpstr>Executive</vt:lpstr>
      <vt:lpstr>Video Production 101</vt:lpstr>
      <vt:lpstr>Unit 1</vt:lpstr>
      <vt:lpstr>Before You Shoot</vt:lpstr>
      <vt:lpstr>Week 1</vt:lpstr>
      <vt:lpstr>Week 2</vt:lpstr>
      <vt:lpstr>Fin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Jack Fuller</cp:lastModifiedBy>
  <cp:revision>18</cp:revision>
  <dcterms:created xsi:type="dcterms:W3CDTF">2012-08-30T15:36:27Z</dcterms:created>
  <dcterms:modified xsi:type="dcterms:W3CDTF">2019-06-10T16:20:35Z</dcterms:modified>
</cp:coreProperties>
</file>